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1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200" b="0" i="0" u="none" strike="noStrike">
                <a:solidFill>
                  <a:srgbClr val="FFFFFF"/>
                </a:solidFill>
                <a:latin typeface="Arial"/>
              </a:defRPr>
            </a:pPr>
            <a:r>
              <a:rPr sz="1200" b="0" i="0" u="none" strike="noStrike">
                <a:solidFill>
                  <a:srgbClr val="FFFFFF"/>
                </a:solidFill>
                <a:latin typeface="Arial"/>
              </a:rPr>
              <a:t>Voorbeeld groeipad categorie A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Uren per week</c:v>
                </c:pt>
              </c:strCache>
            </c:strRef>
          </c:tx>
          <c:spPr>
            <a:solidFill>
              <a:srgbClr val="02C39A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Jaar 1</c:v>
                  </c:pt>
                  <c:pt idx="1">
                    <c:v>Jaar 2</c:v>
                  </c:pt>
                  <c:pt idx="2">
                    <c:v>Jaar 3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</c:v>
                </c:pt>
                <c:pt idx="1">
                  <c:v>5</c:v>
                </c:pt>
                <c:pt idx="2">
                  <c:v>6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FFFFFF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CFE9E6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1E586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CFE9E6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0F3D45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Introduceer jezelf en het doel van de sessie: alle coalitiepartners op één lijn brengen over het programma, de verplichtingen en de planning.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Sluit af en geef ruimte voor vragen vanuit de coalitiepartners.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Leg uit dat een coalitie niet alle zes ontwikkelgebieden hoeft te doen, maar een programma samenstelt passend bij de lokale behoefte.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Benoem de categorie(ën) die voor deze coalitie van toepassing zijn en wat dat concreet betekent voor het urenaanbod.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Bevestig wie in deze coalitie de rol van regievoerder op zich neemt en check of alle partners hun rol herkennen.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Benadruk dat het genoemde bedrag en groeipad indicatief zijn; de exacte bedragen en het groeipad van deze coalitie staan in de eigen aanvraag.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Loop de vijf stappen langs en geef aan waar deze coalitie nu staat in het traject.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Dit is de kern van de sessie: check bij elk punt wie in de coalitie dit oppakt.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Deze punten voorkomen de meeste discussies achteraf; leg vooral de 75%-regel goed uit aan de uitvoerende partners.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Sluit af met concrete data en wijs de coalitiepartners op de overige sjablonen en checklists voor de vervolgstappen.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2E3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778240" y="-2011680"/>
            <a:ext cx="5486400" cy="5486400"/>
          </a:xfrm>
          <a:prstGeom prst="ellipse">
            <a:avLst/>
          </a:prstGeom>
          <a:solidFill>
            <a:srgbClr val="028090">
              <a:alpha val="22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2286000" y="4389120"/>
            <a:ext cx="4572000" cy="4572000"/>
          </a:xfrm>
          <a:prstGeom prst="ellipse">
            <a:avLst/>
          </a:prstGeom>
          <a:solidFill>
            <a:srgbClr val="00A896">
              <a:alpha val="18000"/>
            </a:srgbClr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640080"/>
            <a:ext cx="502920" cy="5029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12344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PROGRAMMA SCHOOL &amp; OMGEVING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640080" y="1645920"/>
            <a:ext cx="100584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School &amp; Omgeving voor de coalitie</a:t>
            </a:r>
            <a:endParaRPr lang="en-US" sz="4000" dirty="0"/>
          </a:p>
        </p:txBody>
      </p:sp>
      <p:sp>
        <p:nvSpPr>
          <p:cNvPr id="7" name="Text 4"/>
          <p:cNvSpPr/>
          <p:nvPr/>
        </p:nvSpPr>
        <p:spPr>
          <a:xfrm>
            <a:off x="640080" y="288036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CFE9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 het programma inhoudt, wat het uw coalitie oplevert en wat het van u vraagt</a:t>
            </a:r>
            <a:endParaRPr lang="en-US" sz="1800" dirty="0"/>
          </a:p>
        </p:txBody>
      </p:sp>
      <p:sp>
        <p:nvSpPr>
          <p:cNvPr id="8" name="Shape 5"/>
          <p:cNvSpPr/>
          <p:nvPr/>
        </p:nvSpPr>
        <p:spPr>
          <a:xfrm>
            <a:off x="640080" y="6126480"/>
            <a:ext cx="10881360" cy="0"/>
          </a:xfrm>
          <a:prstGeom prst="line">
            <a:avLst/>
          </a:prstGeom>
          <a:noFill/>
          <a:ln w="12700">
            <a:solidFill>
              <a:srgbClr val="2E5A6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40080" y="6263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B7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Coalitieoverleg  ·  [datum]  ·  [naam coalitie]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3657600"/>
            <a:ext cx="5486400" cy="5486400"/>
          </a:xfrm>
          <a:prstGeom prst="ellipse">
            <a:avLst/>
          </a:prstGeom>
          <a:solidFill>
            <a:srgbClr val="EAF6F5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194560"/>
            <a:ext cx="7315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0A2E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Vragen?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640080" y="3200400"/>
            <a:ext cx="822960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500" b="1" dirty="0">
                <a:solidFill>
                  <a:srgbClr val="0A2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Regievoerder: </a:t>
            </a:r>
            <a:endParaRPr lang="en-US" sz="15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5B7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[naam, e-mail, telefoon]</a:t>
            </a:r>
            <a:endParaRPr lang="en-US" sz="15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0A2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5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500" b="1" dirty="0">
                <a:solidFill>
                  <a:srgbClr val="0A2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Vragen over de regeling en het aanvraagproces: </a:t>
            </a:r>
            <a:endParaRPr lang="en-US" sz="15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5B7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DUS-I, via het contactformulier op dus-i.nl</a:t>
            </a:r>
            <a:endParaRPr lang="en-US" sz="15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0A2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5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500" b="1" dirty="0">
                <a:solidFill>
                  <a:srgbClr val="0A2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Ondersteuning bij de uitvoering: </a:t>
            </a:r>
            <a:endParaRPr lang="en-US" sz="15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5B7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regiocoördinator Gelijke Kansen Alliantie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058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A2E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Wat is School &amp; Omgeving?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48640" y="1143000"/>
            <a:ext cx="108813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B7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Een landelijke subsidieregeling die scholen, gemeenten en lokale partijen helpt om leerlingen een verrijkte schooldag te bieden: extra activiteiten buiten de reguliere lestijd, gericht op brede ontwikkeling.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548640" y="2286000"/>
            <a:ext cx="3429000" cy="1371600"/>
          </a:xfrm>
          <a:prstGeom prst="roundRect">
            <a:avLst>
              <a:gd name="adj" fmla="val 5333"/>
            </a:avLst>
          </a:prstGeom>
          <a:solidFill>
            <a:srgbClr val="EAF6F5"/>
          </a:solidFill>
          <a:ln/>
          <a:effectLst>
            <a:outerShdw sx="100000" sy="100000" kx="0" ky="0" algn="bl" rotWithShape="0" blurRad="63500" dist="25400" dir="27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777240" y="2514600"/>
            <a:ext cx="457200" cy="457200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6" name="Text 4"/>
          <p:cNvSpPr/>
          <p:nvPr/>
        </p:nvSpPr>
        <p:spPr>
          <a:xfrm>
            <a:off x="777240" y="25146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371600" y="2423160"/>
            <a:ext cx="2423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2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Sport en bewegen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206240" y="2286000"/>
            <a:ext cx="3429000" cy="1371600"/>
          </a:xfrm>
          <a:prstGeom prst="roundRect">
            <a:avLst>
              <a:gd name="adj" fmla="val 5333"/>
            </a:avLst>
          </a:prstGeom>
          <a:solidFill>
            <a:srgbClr val="EAF6F5"/>
          </a:solidFill>
          <a:ln/>
          <a:effectLst>
            <a:outerShdw sx="100000" sy="100000" kx="0" ky="0" algn="bl" rotWithShape="0" blurRad="63500" dist="25400" dir="2700000">
              <a:srgbClr val="000000">
                <a:alpha val="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434840" y="2514600"/>
            <a:ext cx="457200" cy="457200"/>
          </a:xfrm>
          <a:prstGeom prst="ellipse">
            <a:avLst/>
          </a:prstGeom>
          <a:solidFill>
            <a:srgbClr val="00A896"/>
          </a:solidFill>
          <a:ln/>
        </p:spPr>
      </p:sp>
      <p:sp>
        <p:nvSpPr>
          <p:cNvPr id="10" name="Text 8"/>
          <p:cNvSpPr/>
          <p:nvPr/>
        </p:nvSpPr>
        <p:spPr>
          <a:xfrm>
            <a:off x="4434840" y="25146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5029200" y="2423160"/>
            <a:ext cx="2423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2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Cultuur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7863840" y="2286000"/>
            <a:ext cx="3429000" cy="1371600"/>
          </a:xfrm>
          <a:prstGeom prst="roundRect">
            <a:avLst>
              <a:gd name="adj" fmla="val 5333"/>
            </a:avLst>
          </a:prstGeom>
          <a:solidFill>
            <a:srgbClr val="EAF6F5"/>
          </a:solidFill>
          <a:ln/>
          <a:effectLst>
            <a:outerShdw sx="100000" sy="100000" kx="0" ky="0" algn="bl" rotWithShape="0" blurRad="63500" dist="25400" dir="2700000">
              <a:srgbClr val="000000">
                <a:alpha val="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8092440" y="2514600"/>
            <a:ext cx="457200" cy="457200"/>
          </a:xfrm>
          <a:prstGeom prst="ellipse">
            <a:avLst/>
          </a:prstGeom>
          <a:solidFill>
            <a:srgbClr val="02C39A"/>
          </a:solidFill>
          <a:ln/>
        </p:spPr>
      </p:sp>
      <p:sp>
        <p:nvSpPr>
          <p:cNvPr id="14" name="Text 12"/>
          <p:cNvSpPr/>
          <p:nvPr/>
        </p:nvSpPr>
        <p:spPr>
          <a:xfrm>
            <a:off x="8092440" y="25146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8686800" y="2423160"/>
            <a:ext cx="2423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2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Cognitieve ontwikkeling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548640" y="3931920"/>
            <a:ext cx="3429000" cy="1371600"/>
          </a:xfrm>
          <a:prstGeom prst="roundRect">
            <a:avLst>
              <a:gd name="adj" fmla="val 5333"/>
            </a:avLst>
          </a:prstGeom>
          <a:solidFill>
            <a:srgbClr val="EAF6F5"/>
          </a:solidFill>
          <a:ln/>
          <a:effectLst>
            <a:outerShdw sx="100000" sy="100000" kx="0" ky="0" algn="bl" rotWithShape="0" blurRad="63500" dist="25400" dir="2700000">
              <a:srgbClr val="000000">
                <a:alpha val="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777240" y="4160520"/>
            <a:ext cx="457200" cy="457200"/>
          </a:xfrm>
          <a:prstGeom prst="ellipse">
            <a:avLst/>
          </a:prstGeom>
          <a:solidFill>
            <a:srgbClr val="0A6E73"/>
          </a:solidFill>
          <a:ln/>
        </p:spPr>
      </p:sp>
      <p:sp>
        <p:nvSpPr>
          <p:cNvPr id="18" name="Text 16"/>
          <p:cNvSpPr/>
          <p:nvPr/>
        </p:nvSpPr>
        <p:spPr>
          <a:xfrm>
            <a:off x="777240" y="41605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371600" y="4069080"/>
            <a:ext cx="2423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2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Sociale ontwikkeling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4206240" y="3931920"/>
            <a:ext cx="3429000" cy="1371600"/>
          </a:xfrm>
          <a:prstGeom prst="roundRect">
            <a:avLst>
              <a:gd name="adj" fmla="val 5333"/>
            </a:avLst>
          </a:prstGeom>
          <a:solidFill>
            <a:srgbClr val="EAF6F5"/>
          </a:solidFill>
          <a:ln/>
          <a:effectLst>
            <a:outerShdw sx="100000" sy="100000" kx="0" ky="0" algn="bl" rotWithShape="0" blurRad="63500" dist="25400" dir="2700000">
              <a:srgbClr val="000000">
                <a:alpha val="8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434840" y="4160520"/>
            <a:ext cx="457200" cy="457200"/>
          </a:xfrm>
          <a:prstGeom prst="ellipse">
            <a:avLst/>
          </a:prstGeom>
          <a:solidFill>
            <a:srgbClr val="0E8C82"/>
          </a:solidFill>
          <a:ln/>
        </p:spPr>
      </p:sp>
      <p:sp>
        <p:nvSpPr>
          <p:cNvPr id="22" name="Text 20"/>
          <p:cNvSpPr/>
          <p:nvPr/>
        </p:nvSpPr>
        <p:spPr>
          <a:xfrm>
            <a:off x="4434840" y="41605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5029200" y="4069080"/>
            <a:ext cx="2423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2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Oriëntatie op jezelf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7863840" y="3931920"/>
            <a:ext cx="3429000" cy="1371600"/>
          </a:xfrm>
          <a:prstGeom prst="roundRect">
            <a:avLst>
              <a:gd name="adj" fmla="val 5333"/>
            </a:avLst>
          </a:prstGeom>
          <a:solidFill>
            <a:srgbClr val="EAF6F5"/>
          </a:solidFill>
          <a:ln/>
          <a:effectLst>
            <a:outerShdw sx="100000" sy="100000" kx="0" ky="0" algn="bl" rotWithShape="0" blurRad="63500" dist="25400" dir="2700000">
              <a:srgbClr val="000000">
                <a:alpha val="8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8092440" y="4160520"/>
            <a:ext cx="457200" cy="457200"/>
          </a:xfrm>
          <a:prstGeom prst="ellipse">
            <a:avLst/>
          </a:prstGeom>
          <a:solidFill>
            <a:srgbClr val="045D63"/>
          </a:solidFill>
          <a:ln/>
        </p:spPr>
      </p:sp>
      <p:sp>
        <p:nvSpPr>
          <p:cNvPr id="26" name="Text 24"/>
          <p:cNvSpPr/>
          <p:nvPr/>
        </p:nvSpPr>
        <p:spPr>
          <a:xfrm>
            <a:off x="8092440" y="41605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8686800" y="4069080"/>
            <a:ext cx="2423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2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Oriëntatie op de wereld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058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A2E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Voor welke leerlingen is het bedoeld?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1371600"/>
            <a:ext cx="5212080" cy="4206240"/>
          </a:xfrm>
          <a:prstGeom prst="roundRect">
            <a:avLst>
              <a:gd name="adj" fmla="val 1739"/>
            </a:avLst>
          </a:prstGeom>
          <a:solidFill>
            <a:srgbClr val="EAF6F5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691640"/>
            <a:ext cx="502920" cy="5029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508760" y="169164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A2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Categorie A-vestigingen</a:t>
            </a:r>
            <a:endParaRPr lang="en-US" sz="1700" dirty="0"/>
          </a:p>
        </p:txBody>
      </p:sp>
      <p:sp>
        <p:nvSpPr>
          <p:cNvPr id="6" name="Text 3"/>
          <p:cNvSpPr/>
          <p:nvPr/>
        </p:nvSpPr>
        <p:spPr>
          <a:xfrm>
            <a:off x="914400" y="2286000"/>
            <a:ext cx="4572000" cy="3108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50" dirty="0">
                <a:solidFill>
                  <a:srgbClr val="5B7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Hoogste relatieve onderwijsachterstands- of cumi-score</a:t>
            </a:r>
            <a:endParaRPr lang="en-US" sz="135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50" dirty="0">
                <a:solidFill>
                  <a:srgbClr val="5B7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Verplicht groeipad: start op minimaal 4 uur per leerling per week</a:t>
            </a:r>
            <a:endParaRPr lang="en-US" sz="135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50" dirty="0">
                <a:solidFill>
                  <a:srgbClr val="5B7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Jaarlijkse groei van het aanbod richting maximaal 10 uur</a:t>
            </a:r>
            <a:endParaRPr lang="en-US" sz="1350" dirty="0"/>
          </a:p>
        </p:txBody>
      </p:sp>
      <p:sp>
        <p:nvSpPr>
          <p:cNvPr id="7" name="Shape 4"/>
          <p:cNvSpPr/>
          <p:nvPr/>
        </p:nvSpPr>
        <p:spPr>
          <a:xfrm>
            <a:off x="6035040" y="1371600"/>
            <a:ext cx="5212080" cy="4206240"/>
          </a:xfrm>
          <a:prstGeom prst="roundRect">
            <a:avLst>
              <a:gd name="adj" fmla="val 1739"/>
            </a:avLst>
          </a:prstGeom>
          <a:solidFill>
            <a:srgbClr val="EAF6F5"/>
          </a:solidFill>
          <a:ln/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5080" y="1691640"/>
            <a:ext cx="502920" cy="50292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6995160" y="169164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A2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Categorie B-vestigingen</a:t>
            </a:r>
            <a:endParaRPr lang="en-US" sz="1700" dirty="0"/>
          </a:p>
        </p:txBody>
      </p:sp>
      <p:sp>
        <p:nvSpPr>
          <p:cNvPr id="10" name="Text 6"/>
          <p:cNvSpPr/>
          <p:nvPr/>
        </p:nvSpPr>
        <p:spPr>
          <a:xfrm>
            <a:off x="6400800" y="2286000"/>
            <a:ext cx="4572000" cy="3108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50" dirty="0">
                <a:solidFill>
                  <a:srgbClr val="5B7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Positieve, maar lagere onderwijsachterstandsscore</a:t>
            </a:r>
            <a:endParaRPr lang="en-US" sz="135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50" dirty="0">
                <a:solidFill>
                  <a:srgbClr val="5B7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Resultaatverplichting van gemiddeld minimaal 5 uur per leerling per week</a:t>
            </a:r>
            <a:endParaRPr lang="en-US" sz="135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50" dirty="0">
                <a:solidFill>
                  <a:srgbClr val="5B7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Geen verplicht groeipad zoals bij categorie A</a:t>
            </a:r>
            <a:endParaRPr lang="en-US" sz="13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058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A2E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Wie vormt de coalitie?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48640" y="109728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B7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Een lokale coalitie bestaat minimaal uit één schoolvestiging, één gemeente en één lokale partij.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548640" y="1920240"/>
            <a:ext cx="3429000" cy="3291840"/>
          </a:xfrm>
          <a:prstGeom prst="roundRect">
            <a:avLst>
              <a:gd name="adj" fmla="val 2222"/>
            </a:avLst>
          </a:prstGeom>
          <a:solidFill>
            <a:srgbClr val="EAF6F5"/>
          </a:solidFill>
          <a:ln/>
          <a:effectLst>
            <a:outerShdw sx="100000" sy="100000" kx="0" ky="0" algn="bl" rotWithShape="0" blurRad="76200" dist="25400" dir="2700000">
              <a:srgbClr val="000000">
                <a:alpha val="10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2240280"/>
            <a:ext cx="640080" cy="6400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868680" y="3017520"/>
            <a:ext cx="2788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2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Schoolvestiging(en)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868680" y="3520440"/>
            <a:ext cx="278892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B7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Vraagt subsidie aan, voert activiteiten uit, registreert klokuren</a:t>
            </a:r>
            <a:endParaRPr lang="en-US" sz="1250" dirty="0"/>
          </a:p>
        </p:txBody>
      </p:sp>
      <p:sp>
        <p:nvSpPr>
          <p:cNvPr id="8" name="Shape 5"/>
          <p:cNvSpPr/>
          <p:nvPr/>
        </p:nvSpPr>
        <p:spPr>
          <a:xfrm>
            <a:off x="4206240" y="1920240"/>
            <a:ext cx="3429000" cy="3291840"/>
          </a:xfrm>
          <a:prstGeom prst="roundRect">
            <a:avLst>
              <a:gd name="adj" fmla="val 2222"/>
            </a:avLst>
          </a:prstGeom>
          <a:solidFill>
            <a:srgbClr val="028090"/>
          </a:solidFill>
          <a:ln/>
          <a:effectLst>
            <a:outerShdw sx="100000" sy="100000" kx="0" ky="0" algn="bl" rotWithShape="0" blurRad="76200" dist="25400" dir="2700000">
              <a:srgbClr val="000000">
                <a:alpha val="10000"/>
              </a:srgbClr>
            </a:outerShdw>
          </a:effectLst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6280" y="2240280"/>
            <a:ext cx="640080" cy="64008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4526280" y="3017520"/>
            <a:ext cx="2788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Gemeente(n)</a:t>
            </a:r>
            <a:endParaRPr lang="en-US" sz="1600" dirty="0"/>
          </a:p>
        </p:txBody>
      </p:sp>
      <p:sp>
        <p:nvSpPr>
          <p:cNvPr id="11" name="Text 7"/>
          <p:cNvSpPr/>
          <p:nvPr/>
        </p:nvSpPr>
        <p:spPr>
          <a:xfrm>
            <a:off x="4526280" y="3520440"/>
            <a:ext cx="278892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E6F5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Denkt mee over lokale behoefte, kan bijdragen aan cofinanciering</a:t>
            </a:r>
            <a:endParaRPr lang="en-US" sz="1250" dirty="0"/>
          </a:p>
        </p:txBody>
      </p:sp>
      <p:sp>
        <p:nvSpPr>
          <p:cNvPr id="12" name="Shape 8"/>
          <p:cNvSpPr/>
          <p:nvPr/>
        </p:nvSpPr>
        <p:spPr>
          <a:xfrm>
            <a:off x="7863840" y="1920240"/>
            <a:ext cx="3429000" cy="3291840"/>
          </a:xfrm>
          <a:prstGeom prst="roundRect">
            <a:avLst>
              <a:gd name="adj" fmla="val 2222"/>
            </a:avLst>
          </a:prstGeom>
          <a:solidFill>
            <a:srgbClr val="EAF6F5"/>
          </a:solidFill>
          <a:ln/>
          <a:effectLst>
            <a:outerShdw sx="100000" sy="100000" kx="0" ky="0" algn="bl" rotWithShape="0" blurRad="76200" dist="25400" dir="2700000">
              <a:srgbClr val="000000">
                <a:alpha val="10000"/>
              </a:srgbClr>
            </a:outerShdw>
          </a:effectLst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83880" y="2240280"/>
            <a:ext cx="640080" cy="64008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8183880" y="3017520"/>
            <a:ext cx="2788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2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Lokale partij(en)</a:t>
            </a:r>
            <a:endParaRPr lang="en-US" sz="1600" dirty="0"/>
          </a:p>
        </p:txBody>
      </p:sp>
      <p:sp>
        <p:nvSpPr>
          <p:cNvPr id="15" name="Text 10"/>
          <p:cNvSpPr/>
          <p:nvPr/>
        </p:nvSpPr>
        <p:spPr>
          <a:xfrm>
            <a:off x="8183880" y="3520440"/>
            <a:ext cx="278892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B7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Voert (een deel van) het programma-aanbod uit</a:t>
            </a:r>
            <a:endParaRPr lang="en-US" sz="1250" dirty="0"/>
          </a:p>
        </p:txBody>
      </p:sp>
      <p:sp>
        <p:nvSpPr>
          <p:cNvPr id="16" name="Text 11"/>
          <p:cNvSpPr/>
          <p:nvPr/>
        </p:nvSpPr>
        <p:spPr>
          <a:xfrm>
            <a:off x="548640" y="548640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B7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regievoerder is het bevoegd gezag van één van de deelnemende schoolvestigingen en meldt de coalitie namens iedereen aan bij DUS-I.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2E3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058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Wat levert het de coalitie op?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1554480"/>
            <a:ext cx="3429000" cy="2377440"/>
          </a:xfrm>
          <a:prstGeom prst="roundRect">
            <a:avLst>
              <a:gd name="adj" fmla="val 3077"/>
            </a:avLst>
          </a:prstGeom>
          <a:solidFill>
            <a:srgbClr val="0F3D45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1828800"/>
            <a:ext cx="34290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02C39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€264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822960" y="2926080"/>
            <a:ext cx="28803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FE9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aangevraagd klokuur, per leerling, per schooljaar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206240" y="1554480"/>
            <a:ext cx="3429000" cy="2377440"/>
          </a:xfrm>
          <a:prstGeom prst="roundRect">
            <a:avLst>
              <a:gd name="adj" fmla="val 3077"/>
            </a:avLst>
          </a:prstGeom>
          <a:solidFill>
            <a:srgbClr val="0F3D45"/>
          </a:solidFill>
          <a:ln/>
        </p:spPr>
      </p:sp>
      <p:sp>
        <p:nvSpPr>
          <p:cNvPr id="7" name="Text 5"/>
          <p:cNvSpPr/>
          <p:nvPr/>
        </p:nvSpPr>
        <p:spPr>
          <a:xfrm>
            <a:off x="4206240" y="1828800"/>
            <a:ext cx="34290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02C39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4–10</a:t>
            </a:r>
            <a:endParaRPr lang="en-US" sz="4400" dirty="0"/>
          </a:p>
        </p:txBody>
      </p:sp>
      <p:sp>
        <p:nvSpPr>
          <p:cNvPr id="8" name="Text 6"/>
          <p:cNvSpPr/>
          <p:nvPr/>
        </p:nvSpPr>
        <p:spPr>
          <a:xfrm>
            <a:off x="4480560" y="2926080"/>
            <a:ext cx="28803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FE9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uur extra aanbod per leerling per week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7863840" y="1554480"/>
            <a:ext cx="3429000" cy="2377440"/>
          </a:xfrm>
          <a:prstGeom prst="roundRect">
            <a:avLst>
              <a:gd name="adj" fmla="val 3077"/>
            </a:avLst>
          </a:prstGeom>
          <a:solidFill>
            <a:srgbClr val="0F3D45"/>
          </a:solidFill>
          <a:ln/>
        </p:spPr>
      </p:sp>
      <p:sp>
        <p:nvSpPr>
          <p:cNvPr id="10" name="Text 8"/>
          <p:cNvSpPr/>
          <p:nvPr/>
        </p:nvSpPr>
        <p:spPr>
          <a:xfrm>
            <a:off x="7863840" y="1828800"/>
            <a:ext cx="34290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02C39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</a:t>
            </a:r>
            <a:endParaRPr lang="en-US" sz="4400" dirty="0"/>
          </a:p>
        </p:txBody>
      </p:sp>
      <p:sp>
        <p:nvSpPr>
          <p:cNvPr id="11" name="Text 9"/>
          <p:cNvSpPr/>
          <p:nvPr/>
        </p:nvSpPr>
        <p:spPr>
          <a:xfrm>
            <a:off x="8138160" y="2926080"/>
            <a:ext cx="28803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FE9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ontwikkelgebieden om uit te kiezen</a:t>
            </a:r>
            <a:endParaRPr lang="en-US" sz="1300" dirty="0"/>
          </a:p>
        </p:txBody>
      </p:sp>
      <p:graphicFrame>
        <p:nvGraphicFramePr>
          <p:cNvPr id="12" name="Chart 0" descr=""/>
          <p:cNvGraphicFramePr/>
          <p:nvPr/>
        </p:nvGraphicFramePr>
        <p:xfrm>
          <a:off x="548640" y="4206240"/>
          <a:ext cx="5029200" cy="21945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3" name="Text 10"/>
          <p:cNvSpPr/>
          <p:nvPr/>
        </p:nvSpPr>
        <p:spPr>
          <a:xfrm>
            <a:off x="5943600" y="4480560"/>
            <a:ext cx="54864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50" dirty="0">
                <a:solidFill>
                  <a:srgbClr val="CFE9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 illustratie: categorie A start op minimaal 4 uur en groeit jaarlijks door richting maximaal 10 uur per leerling per week.</a:t>
            </a:r>
            <a:endParaRPr lang="en-US" sz="13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2E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Het traject: van aanvraag tot verantwoording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1051560" y="2377440"/>
            <a:ext cx="10058400" cy="0"/>
          </a:xfrm>
          <a:prstGeom prst="line">
            <a:avLst/>
          </a:prstGeom>
          <a:noFill/>
          <a:ln w="38100">
            <a:solidFill>
              <a:srgbClr val="C9E4E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40080" y="1965960"/>
            <a:ext cx="822960" cy="822960"/>
          </a:xfrm>
          <a:prstGeom prst="ellipse">
            <a:avLst/>
          </a:prstGeom>
          <a:solidFill>
            <a:srgbClr val="028090"/>
          </a:solidFill>
          <a:ln w="19050">
            <a:solidFill>
              <a:srgbClr val="028090"/>
            </a:solidFill>
            <a:prstDash val="solid"/>
          </a:ln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960" y="2148840"/>
            <a:ext cx="457200" cy="4572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0" y="2926080"/>
            <a:ext cx="2103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0A2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Coalitie vormen</a:t>
            </a:r>
            <a:endParaRPr lang="en-US" sz="1250" dirty="0"/>
          </a:p>
        </p:txBody>
      </p:sp>
      <p:sp>
        <p:nvSpPr>
          <p:cNvPr id="7" name="Text 4"/>
          <p:cNvSpPr/>
          <p:nvPr/>
        </p:nvSpPr>
        <p:spPr>
          <a:xfrm>
            <a:off x="0" y="3291840"/>
            <a:ext cx="21031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5B7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Partners vinden, ambitie en rollen afstemmen</a:t>
            </a:r>
            <a:endParaRPr lang="en-US" sz="1050" dirty="0"/>
          </a:p>
        </p:txBody>
      </p:sp>
      <p:sp>
        <p:nvSpPr>
          <p:cNvPr id="8" name="Shape 5"/>
          <p:cNvSpPr/>
          <p:nvPr/>
        </p:nvSpPr>
        <p:spPr>
          <a:xfrm>
            <a:off x="3154680" y="1965960"/>
            <a:ext cx="822960" cy="822960"/>
          </a:xfrm>
          <a:prstGeom prst="ellipse">
            <a:avLst/>
          </a:prstGeom>
          <a:solidFill>
            <a:srgbClr val="EAF6F5"/>
          </a:solidFill>
          <a:ln w="19050">
            <a:solidFill>
              <a:srgbClr val="028090"/>
            </a:solidFill>
            <a:prstDash val="solid"/>
          </a:ln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7560" y="2148840"/>
            <a:ext cx="457200" cy="45720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2514600" y="2926080"/>
            <a:ext cx="2103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0A2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Aanmelden</a:t>
            </a:r>
            <a:endParaRPr lang="en-US" sz="1250" dirty="0"/>
          </a:p>
        </p:txBody>
      </p:sp>
      <p:sp>
        <p:nvSpPr>
          <p:cNvPr id="11" name="Text 7"/>
          <p:cNvSpPr/>
          <p:nvPr/>
        </p:nvSpPr>
        <p:spPr>
          <a:xfrm>
            <a:off x="2514600" y="3291840"/>
            <a:ext cx="21031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5B7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Coalitieaanmelding + vestigingsaanvraag bij DUS-I</a:t>
            </a:r>
            <a:endParaRPr lang="en-US" sz="1050" dirty="0"/>
          </a:p>
        </p:txBody>
      </p:sp>
      <p:sp>
        <p:nvSpPr>
          <p:cNvPr id="12" name="Shape 8"/>
          <p:cNvSpPr/>
          <p:nvPr/>
        </p:nvSpPr>
        <p:spPr>
          <a:xfrm>
            <a:off x="5669280" y="1965960"/>
            <a:ext cx="822960" cy="822960"/>
          </a:xfrm>
          <a:prstGeom prst="ellipse">
            <a:avLst/>
          </a:prstGeom>
          <a:solidFill>
            <a:srgbClr val="EAF6F5"/>
          </a:solidFill>
          <a:ln w="19050">
            <a:solidFill>
              <a:srgbClr val="028090"/>
            </a:solidFill>
            <a:prstDash val="solid"/>
          </a:ln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2160" y="2148840"/>
            <a:ext cx="457200" cy="45720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5029200" y="2926080"/>
            <a:ext cx="2103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0A2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Uitvoeren</a:t>
            </a:r>
            <a:endParaRPr lang="en-US" sz="1250" dirty="0"/>
          </a:p>
        </p:txBody>
      </p:sp>
      <p:sp>
        <p:nvSpPr>
          <p:cNvPr id="15" name="Text 10"/>
          <p:cNvSpPr/>
          <p:nvPr/>
        </p:nvSpPr>
        <p:spPr>
          <a:xfrm>
            <a:off x="5029200" y="3291840"/>
            <a:ext cx="21031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5B7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Programma opstarten binnen 90 dagen na toekenning</a:t>
            </a:r>
            <a:endParaRPr lang="en-US" sz="1050" dirty="0"/>
          </a:p>
        </p:txBody>
      </p:sp>
      <p:sp>
        <p:nvSpPr>
          <p:cNvPr id="16" name="Shape 11"/>
          <p:cNvSpPr/>
          <p:nvPr/>
        </p:nvSpPr>
        <p:spPr>
          <a:xfrm>
            <a:off x="8183880" y="1965960"/>
            <a:ext cx="822960" cy="822960"/>
          </a:xfrm>
          <a:prstGeom prst="ellipse">
            <a:avLst/>
          </a:prstGeom>
          <a:solidFill>
            <a:srgbClr val="EAF6F5"/>
          </a:solidFill>
          <a:ln w="19050">
            <a:solidFill>
              <a:srgbClr val="028090"/>
            </a:solidFill>
            <a:prstDash val="solid"/>
          </a:ln>
        </p:spPr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66760" y="2148840"/>
            <a:ext cx="457200" cy="457200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7543800" y="2926080"/>
            <a:ext cx="2103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0A2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Monitoren</a:t>
            </a:r>
            <a:endParaRPr lang="en-US" sz="1250" dirty="0"/>
          </a:p>
        </p:txBody>
      </p:sp>
      <p:sp>
        <p:nvSpPr>
          <p:cNvPr id="19" name="Text 13"/>
          <p:cNvSpPr/>
          <p:nvPr/>
        </p:nvSpPr>
        <p:spPr>
          <a:xfrm>
            <a:off x="7543800" y="3291840"/>
            <a:ext cx="21031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5B7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Klokuren en bereik doorlopend registreren</a:t>
            </a:r>
            <a:endParaRPr lang="en-US" sz="1050" dirty="0"/>
          </a:p>
        </p:txBody>
      </p:sp>
      <p:sp>
        <p:nvSpPr>
          <p:cNvPr id="20" name="Shape 14"/>
          <p:cNvSpPr/>
          <p:nvPr/>
        </p:nvSpPr>
        <p:spPr>
          <a:xfrm>
            <a:off x="10698480" y="1965960"/>
            <a:ext cx="822960" cy="822960"/>
          </a:xfrm>
          <a:prstGeom prst="ellipse">
            <a:avLst/>
          </a:prstGeom>
          <a:solidFill>
            <a:srgbClr val="EAF6F5"/>
          </a:solidFill>
          <a:ln w="19050">
            <a:solidFill>
              <a:srgbClr val="028090"/>
            </a:solidFill>
            <a:prstDash val="solid"/>
          </a:ln>
        </p:spPr>
      </p:sp>
      <p:pic>
        <p:nvPicPr>
          <p:cNvPr id="21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81360" y="2148840"/>
            <a:ext cx="457200" cy="457200"/>
          </a:xfrm>
          <a:prstGeom prst="rect">
            <a:avLst/>
          </a:prstGeom>
        </p:spPr>
      </p:pic>
      <p:sp>
        <p:nvSpPr>
          <p:cNvPr id="22" name="Text 15"/>
          <p:cNvSpPr/>
          <p:nvPr/>
        </p:nvSpPr>
        <p:spPr>
          <a:xfrm>
            <a:off x="10058400" y="2926080"/>
            <a:ext cx="2103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0A2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Verantwoorden</a:t>
            </a:r>
            <a:endParaRPr lang="en-US" sz="1250" dirty="0"/>
          </a:p>
        </p:txBody>
      </p:sp>
      <p:sp>
        <p:nvSpPr>
          <p:cNvPr id="23" name="Text 16"/>
          <p:cNvSpPr/>
          <p:nvPr/>
        </p:nvSpPr>
        <p:spPr>
          <a:xfrm>
            <a:off x="10058400" y="3291840"/>
            <a:ext cx="21031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5B7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Jaarverslag, eindverslag en kwaliteitsrapport</a:t>
            </a:r>
            <a:endParaRPr lang="en-US" sz="1050" dirty="0"/>
          </a:p>
        </p:txBody>
      </p:sp>
      <p:sp>
        <p:nvSpPr>
          <p:cNvPr id="24" name="Text 17"/>
          <p:cNvSpPr/>
          <p:nvPr/>
        </p:nvSpPr>
        <p:spPr>
          <a:xfrm>
            <a:off x="548640" y="603504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5B7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Doorlopende cyclus: elk schooljaar wordt opnieuw gemonitord, bijgestuurd en verantwoord tot het einde van de subsidieperiode.</a:t>
            </a:r>
            <a:endParaRPr lang="en-US" sz="12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058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A2E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Wat vraagt dit van de coalitie?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1417320"/>
            <a:ext cx="365760" cy="365760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141732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1051560" y="1371600"/>
            <a:ext cx="46177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0A2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Structurele registratie van uitgevoerde klokuren en deelname</a:t>
            </a:r>
            <a:endParaRPr lang="en-US" sz="1350" dirty="0"/>
          </a:p>
        </p:txBody>
      </p:sp>
      <p:sp>
        <p:nvSpPr>
          <p:cNvPr id="6" name="Shape 4"/>
          <p:cNvSpPr/>
          <p:nvPr/>
        </p:nvSpPr>
        <p:spPr>
          <a:xfrm>
            <a:off x="6217920" y="1417320"/>
            <a:ext cx="365760" cy="365760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7" name="Text 5"/>
          <p:cNvSpPr/>
          <p:nvPr/>
        </p:nvSpPr>
        <p:spPr>
          <a:xfrm>
            <a:off x="6217920" y="141732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720840" y="1371600"/>
            <a:ext cx="46177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0A2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Jaarlijkse verantwoording via de jaarverslaggeving (model G, onderdeel 1)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548640" y="2286000"/>
            <a:ext cx="365760" cy="365760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228600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51560" y="2240280"/>
            <a:ext cx="46177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0A2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Eén eindverslag per coalitie, ingediend door de regievoerder</a:t>
            </a:r>
            <a:endParaRPr lang="en-US" sz="1350" dirty="0"/>
          </a:p>
        </p:txBody>
      </p:sp>
      <p:sp>
        <p:nvSpPr>
          <p:cNvPr id="12" name="Shape 10"/>
          <p:cNvSpPr/>
          <p:nvPr/>
        </p:nvSpPr>
        <p:spPr>
          <a:xfrm>
            <a:off x="6217920" y="2286000"/>
            <a:ext cx="365760" cy="365760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13" name="Text 11"/>
          <p:cNvSpPr/>
          <p:nvPr/>
        </p:nvSpPr>
        <p:spPr>
          <a:xfrm>
            <a:off x="6217920" y="228600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6720840" y="2240280"/>
            <a:ext cx="46177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0A2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Een kwaliteitsrapport aan het einde van de subsidieperiode</a:t>
            </a:r>
            <a:endParaRPr lang="en-US" sz="1350" dirty="0"/>
          </a:p>
        </p:txBody>
      </p:sp>
      <p:sp>
        <p:nvSpPr>
          <p:cNvPr id="15" name="Shape 13"/>
          <p:cNvSpPr/>
          <p:nvPr/>
        </p:nvSpPr>
        <p:spPr>
          <a:xfrm>
            <a:off x="548640" y="3154680"/>
            <a:ext cx="365760" cy="365760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315468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51560" y="3108960"/>
            <a:ext cx="46177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0A2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Actieve deelname aan het landelijke onderzoek naar de regeling</a:t>
            </a:r>
            <a:endParaRPr lang="en-US" sz="1350" dirty="0"/>
          </a:p>
        </p:txBody>
      </p:sp>
      <p:sp>
        <p:nvSpPr>
          <p:cNvPr id="18" name="Shape 16"/>
          <p:cNvSpPr/>
          <p:nvPr/>
        </p:nvSpPr>
        <p:spPr>
          <a:xfrm>
            <a:off x="6217920" y="3154680"/>
            <a:ext cx="365760" cy="365760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19" name="Text 17"/>
          <p:cNvSpPr/>
          <p:nvPr/>
        </p:nvSpPr>
        <p:spPr>
          <a:xfrm>
            <a:off x="6217920" y="315468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720840" y="3108960"/>
            <a:ext cx="46177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0A2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Tijdig melden van wijzigingen: fusies, splitsingen, uitval van partners</a:t>
            </a:r>
            <a:endParaRPr lang="en-US" sz="13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AF6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058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A2E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Let op: aandachtspunten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1371600"/>
            <a:ext cx="10698480" cy="1371600"/>
          </a:xfrm>
          <a:prstGeom prst="roundRect">
            <a:avLst>
              <a:gd name="adj" fmla="val 5333"/>
            </a:avLst>
          </a:prstGeom>
          <a:solidFill>
            <a:srgbClr val="FFF7ED"/>
          </a:solidFill>
          <a:ln/>
          <a:effectLst>
            <a:outerShdw sx="100000" sy="100000" kx="0" ky="0" algn="bl" rotWithShape="0" blurRad="63500" dist="25400" dir="2700000">
              <a:srgbClr val="000000">
                <a:alpha val="6000"/>
              </a:srgbClr>
            </a:outerShdw>
          </a:effectLst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737360"/>
            <a:ext cx="548640" cy="54864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600200" y="1600200"/>
            <a:ext cx="93268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C2D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Minder dan 75% van de aangevraagde klokuren uitgevoerd? Dan moet een evenredig deel van de subsidie worden terugbetaald.</a:t>
            </a:r>
            <a:endParaRPr lang="en-US" sz="1500" dirty="0"/>
          </a:p>
        </p:txBody>
      </p:sp>
      <p:sp>
        <p:nvSpPr>
          <p:cNvPr id="6" name="Shape 3"/>
          <p:cNvSpPr/>
          <p:nvPr/>
        </p:nvSpPr>
        <p:spPr>
          <a:xfrm>
            <a:off x="548640" y="3108960"/>
            <a:ext cx="256032" cy="256032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7" name="Text 4"/>
          <p:cNvSpPr/>
          <p:nvPr/>
        </p:nvSpPr>
        <p:spPr>
          <a:xfrm>
            <a:off x="960120" y="3063240"/>
            <a:ext cx="10241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0A2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Uren tellen maar één keer: óf als onderwijstijd, óf als aanvullend aanbod — nooit beide</a:t>
            </a:r>
            <a:endParaRPr lang="en-US" sz="1350" dirty="0"/>
          </a:p>
        </p:txBody>
      </p:sp>
      <p:sp>
        <p:nvSpPr>
          <p:cNvPr id="8" name="Shape 5"/>
          <p:cNvSpPr/>
          <p:nvPr/>
        </p:nvSpPr>
        <p:spPr>
          <a:xfrm>
            <a:off x="548640" y="3749040"/>
            <a:ext cx="256032" cy="256032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9" name="Text 6"/>
          <p:cNvSpPr/>
          <p:nvPr/>
        </p:nvSpPr>
        <p:spPr>
          <a:xfrm>
            <a:off x="960120" y="3703320"/>
            <a:ext cx="10241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0A2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Andere OCW-subsidies mogen niet worden ingezet voor dezelfde activiteiten</a:t>
            </a:r>
            <a:endParaRPr lang="en-US" sz="1350" dirty="0"/>
          </a:p>
        </p:txBody>
      </p:sp>
      <p:sp>
        <p:nvSpPr>
          <p:cNvPr id="10" name="Shape 7"/>
          <p:cNvSpPr/>
          <p:nvPr/>
        </p:nvSpPr>
        <p:spPr>
          <a:xfrm>
            <a:off x="548640" y="4389120"/>
            <a:ext cx="256032" cy="256032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11" name="Text 8"/>
          <p:cNvSpPr/>
          <p:nvPr/>
        </p:nvSpPr>
        <p:spPr>
          <a:xfrm>
            <a:off x="960120" y="4343400"/>
            <a:ext cx="10241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0A2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Een schoolvestiging mag niet in twee coalities tegelijk deelnemen</a:t>
            </a:r>
            <a:endParaRPr lang="en-US" sz="1350" dirty="0"/>
          </a:p>
        </p:txBody>
      </p:sp>
      <p:sp>
        <p:nvSpPr>
          <p:cNvPr id="12" name="Shape 9"/>
          <p:cNvSpPr/>
          <p:nvPr/>
        </p:nvSpPr>
        <p:spPr>
          <a:xfrm>
            <a:off x="548640" y="5029200"/>
            <a:ext cx="256032" cy="256032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13" name="Text 10"/>
          <p:cNvSpPr/>
          <p:nvPr/>
        </p:nvSpPr>
        <p:spPr>
          <a:xfrm>
            <a:off x="960120" y="4983480"/>
            <a:ext cx="10241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0A2E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Structurele maaltijdprogramma's vallen buiten de regeling</a:t>
            </a:r>
            <a:endParaRPr lang="en-US" sz="13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2E3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058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Onze eerstvolgende stappen</a:t>
            </a:r>
            <a:endParaRPr lang="en-US" sz="28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371600"/>
          <a:ext cx="7315200" cy="914400"/>
        </p:xfrm>
        <a:graphic>
          <a:graphicData uri="http://schemas.openxmlformats.org/drawingml/2006/table">
            <a:tbl>
              <a:tblPr/>
              <a:tblGrid>
                <a:gridCol w="2011680"/>
                <a:gridCol w="5303520"/>
              </a:tblGrid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Wanneer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5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5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5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5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809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Actie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5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5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5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5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8090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CFE9E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[datum]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5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5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5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5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3D4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Programma en roosters definitief maken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5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5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5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5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3D45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CFE9E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[datum]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5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5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5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5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3D4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Ouders informeren en aanmelden openen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5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5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5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5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3D45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CFE9E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[datum]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5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5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5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5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3D4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Start eerste activiteiten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5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5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5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5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3D45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CFE9E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[datum]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5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5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5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5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3D4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Eerste voortgangscheck coalitieoverleg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5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5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5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5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3D45"/>
                    </a:solidFill>
                  </a:tcPr>
                </a:tc>
              </a:tr>
            </a:tbl>
          </a:graphicData>
        </a:graphic>
      </p:graphicFrame>
      <p:sp>
        <p:nvSpPr>
          <p:cNvPr id="4" name="Shape 1"/>
          <p:cNvSpPr/>
          <p:nvPr/>
        </p:nvSpPr>
        <p:spPr>
          <a:xfrm>
            <a:off x="8229600" y="1371600"/>
            <a:ext cx="3017520" cy="4023360"/>
          </a:xfrm>
          <a:prstGeom prst="roundRect">
            <a:avLst>
              <a:gd name="adj" fmla="val 2424"/>
            </a:avLst>
          </a:prstGeom>
          <a:solidFill>
            <a:srgbClr val="0F3D45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549640" y="1691640"/>
            <a:ext cx="502920" cy="50292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8549640" y="2286000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Meer weten?</a:t>
            </a:r>
            <a:endParaRPr lang="en-US" sz="1400" dirty="0"/>
          </a:p>
        </p:txBody>
      </p:sp>
      <p:sp>
        <p:nvSpPr>
          <p:cNvPr id="7" name="Text 3"/>
          <p:cNvSpPr/>
          <p:nvPr/>
        </p:nvSpPr>
        <p:spPr>
          <a:xfrm>
            <a:off x="8549640" y="2697480"/>
            <a:ext cx="2468880" cy="2468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CFE9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Sjabloon projectplan</a:t>
            </a:r>
            <a:endParaRPr lang="en-US" sz="11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CFE9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Checklist aanvraag DUS-I</a:t>
            </a:r>
            <a:endParaRPr lang="en-US" sz="11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CFE9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Handreiking verantwoording</a:t>
            </a:r>
            <a:endParaRPr lang="en-US" sz="11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CFE9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Checklist monitoring en evaluatie</a:t>
            </a:r>
            <a:endParaRPr lang="en-US" sz="11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School &amp; Omgeving voor de coalitie</dc:title>
  <dc:subject>PptxGenJS Presentation</dc:subject>
  <dc:creator>School &amp; Omgeving</dc:creator>
  <cp:lastModifiedBy>School &amp; Omgeving</cp:lastModifiedBy>
  <cp:revision>1</cp:revision>
  <dcterms:created xsi:type="dcterms:W3CDTF">2026-07-09T11:32:34Z</dcterms:created>
  <dcterms:modified xsi:type="dcterms:W3CDTF">2026-07-09T11:32:34Z</dcterms:modified>
</cp:coreProperties>
</file>